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7" r:id="rId3"/>
    <p:sldId id="265" r:id="rId4"/>
    <p:sldId id="258" r:id="rId5"/>
    <p:sldId id="275" r:id="rId6"/>
    <p:sldId id="262" r:id="rId7"/>
    <p:sldId id="263" r:id="rId8"/>
    <p:sldId id="273" r:id="rId9"/>
    <p:sldId id="272" r:id="rId10"/>
    <p:sldId id="271" r:id="rId11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2527"/>
    <a:srgbClr val="252429"/>
    <a:srgbClr val="131215"/>
    <a:srgbClr val="7CA76E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91"/>
    <p:restoredTop sz="78707"/>
  </p:normalViewPr>
  <p:slideViewPr>
    <p:cSldViewPr snapToGrid="0" snapToObjects="1">
      <p:cViewPr varScale="1">
        <p:scale>
          <a:sx n="85" d="100"/>
          <a:sy n="85" d="100"/>
        </p:scale>
        <p:origin x="1352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sv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sv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80B8E-EFDC-D84A-9F80-B550CA4F70FB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E76857-9C27-E047-B76A-62E515D0A6D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21625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Tritalon</a:t>
            </a:r>
            <a:r>
              <a:rPr lang="cs-CZ" dirty="0"/>
              <a:t> pro tebe</a:t>
            </a:r>
          </a:p>
          <a:p>
            <a:r>
              <a:rPr lang="cs-CZ" dirty="0"/>
              <a:t>Menší přátelská firma</a:t>
            </a:r>
          </a:p>
          <a:p>
            <a:r>
              <a:rPr lang="cs-CZ" dirty="0"/>
              <a:t>Lehce zapamatovatelná značka- více lidí o tom pak mluví a tím to zaujme více zákazníků. Lépe se hledá.</a:t>
            </a:r>
          </a:p>
          <a:p>
            <a:r>
              <a:rPr lang="cs-CZ" dirty="0"/>
              <a:t>Jednoznačný název u menší začínající firmy, tak vědí co od této firmy očekávat a hned si to protopí s názvem. Vědí, že budou očekávat něco spojeného se sportem a konkrétně s triatlonem</a:t>
            </a:r>
          </a:p>
          <a:p>
            <a:r>
              <a:rPr lang="cs-CZ" dirty="0"/>
              <a:t>Sportovní logo, aby bylo poznat že se jedná o sportovní značku. Běžící panáček</a:t>
            </a:r>
          </a:p>
          <a:p>
            <a:r>
              <a:rPr lang="cs-CZ" dirty="0"/>
              <a:t>Panáček značí, že se jedná o běžeckou značku. 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76857-9C27-E047-B76A-62E515D0A6D6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36017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err="1"/>
              <a:t>Sockless</a:t>
            </a:r>
            <a:r>
              <a:rPr lang="cs-CZ" dirty="0"/>
              <a:t> – Triatlon</a:t>
            </a:r>
          </a:p>
          <a:p>
            <a:r>
              <a:rPr lang="cs-CZ" dirty="0" err="1"/>
              <a:t>Sockless</a:t>
            </a:r>
            <a:r>
              <a:rPr lang="cs-CZ" dirty="0"/>
              <a:t>- Při závodu není čas si navlékat ponožky, přizpůsobené, aby se nedělali puchýře a nebyl problém s navlékáním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Výhoda elastických tkaniček- jsou už zavázané a stačí boty rychle navléknout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Výjimečné oproti normálním běžeckým botám, jelikož jsou již vybaveny elastickými tkaničky a jsou přizpůsobeny pro použití bez ponožek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dirty="0"/>
              <a:t>3 barevné varianta- </a:t>
            </a:r>
            <a:r>
              <a:rPr lang="cs-CZ" dirty="0" err="1"/>
              <a:t>Aqua</a:t>
            </a:r>
            <a:r>
              <a:rPr lang="cs-CZ" dirty="0"/>
              <a:t> Blue, </a:t>
            </a:r>
            <a:r>
              <a:rPr lang="cs-CZ" dirty="0" err="1"/>
              <a:t>Aqua</a:t>
            </a:r>
            <a:r>
              <a:rPr lang="cs-CZ" dirty="0"/>
              <a:t> Green, </a:t>
            </a:r>
            <a:r>
              <a:rPr lang="cs-CZ" dirty="0" err="1"/>
              <a:t>Aqua</a:t>
            </a:r>
            <a:r>
              <a:rPr lang="cs-CZ" dirty="0"/>
              <a:t> Rose</a:t>
            </a:r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76857-9C27-E047-B76A-62E515D0A6D6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65900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Triatlonisté, kteří chtějí rychlý běžecký boty určený na silniční závody </a:t>
            </a:r>
          </a:p>
          <a:p>
            <a:r>
              <a:rPr lang="cs-CZ" dirty="0"/>
              <a:t>Jediné triatlonové boty na trhu- Zájem u triatlonistů, kteří hledají boty přesně určené tomuto sportu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200" dirty="0"/>
              <a:t>Konkurence- Ostatní značky, který nezaměřují své produkty přesně </a:t>
            </a:r>
            <a:r>
              <a:rPr lang="cs-CZ" sz="1200"/>
              <a:t>na triatlon</a:t>
            </a:r>
            <a:endParaRPr lang="cs-CZ" sz="1200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76857-9C27-E047-B76A-62E515D0A6D6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0853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Reklama bude zprostředkována na sociálních sítích jako placená inzerce. Bude cílit na sportovce, především na triatlonisty, co mají zájem boty. </a:t>
            </a:r>
          </a:p>
          <a:p>
            <a:r>
              <a:rPr lang="cs-CZ" dirty="0"/>
              <a:t>Na </a:t>
            </a:r>
            <a:r>
              <a:rPr lang="cs-CZ" dirty="0" err="1"/>
              <a:t>instagramu</a:t>
            </a:r>
            <a:r>
              <a:rPr lang="cs-CZ" dirty="0"/>
              <a:t> a na </a:t>
            </a:r>
            <a:r>
              <a:rPr lang="cs-CZ" dirty="0" err="1"/>
              <a:t>Facebooku</a:t>
            </a:r>
            <a:r>
              <a:rPr lang="cs-CZ" dirty="0"/>
              <a:t> bude zprostředkována jako příspěvek.</a:t>
            </a:r>
          </a:p>
          <a:p>
            <a:r>
              <a:rPr lang="cs-CZ" dirty="0"/>
              <a:t>Také bude reklama propagována na triatlonových závodech, kde bude cílit přesně na cílenou skupinu. Tak bude zobrazována jako plakát, či billboard. </a:t>
            </a:r>
          </a:p>
          <a:p>
            <a:endParaRPr lang="cs-CZ" dirty="0"/>
          </a:p>
          <a:p>
            <a:r>
              <a:rPr lang="cs-CZ" dirty="0"/>
              <a:t>Data budou měřena pomocí integrovaných metrik na sociálních sítích – procento </a:t>
            </a:r>
            <a:r>
              <a:rPr lang="cs-CZ" dirty="0" err="1"/>
              <a:t>prokliků</a:t>
            </a:r>
            <a:r>
              <a:rPr lang="cs-CZ" dirty="0"/>
              <a:t> na web, počet zobrazení…</a:t>
            </a:r>
          </a:p>
          <a:p>
            <a:r>
              <a:rPr lang="cs-CZ" dirty="0"/>
              <a:t>Na webu bude reklama měřena podle procenta návštěv z organického vyhledávání, pomocí konverze a počet prodaných produktů ku návštěvnosti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76857-9C27-E047-B76A-62E515D0A6D6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30902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Reklamní příspěvek</a:t>
            </a:r>
          </a:p>
          <a:p>
            <a:r>
              <a:rPr lang="cs-CZ" dirty="0"/>
              <a:t>Slogan- </a:t>
            </a:r>
            <a:r>
              <a:rPr lang="cs-CZ" dirty="0" err="1"/>
              <a:t>Jednoznačnej</a:t>
            </a:r>
            <a:r>
              <a:rPr lang="cs-CZ" dirty="0"/>
              <a:t>, ukazuje to, že jsou rychlý, lehký a že se rychle nasazují </a:t>
            </a:r>
          </a:p>
          <a:p>
            <a:r>
              <a:rPr lang="cs-CZ" dirty="0"/>
              <a:t>Cílem této reklamy je ukázat, že lepší běžecký boty na triatlon neseženete</a:t>
            </a:r>
          </a:p>
          <a:p>
            <a:endParaRPr lang="cs-CZ" dirty="0"/>
          </a:p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76857-9C27-E047-B76A-62E515D0A6D6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43283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Ukázat, že boty opravdu </a:t>
            </a:r>
            <a:r>
              <a:rPr lang="cs-CZ" dirty="0" err="1"/>
              <a:t>běhaj</a:t>
            </a:r>
            <a:r>
              <a:rPr lang="cs-CZ" dirty="0"/>
              <a:t> rychle a zachytit je v akci na silnici</a:t>
            </a:r>
          </a:p>
          <a:p>
            <a:r>
              <a:rPr lang="cs-CZ" dirty="0"/>
              <a:t>Bohužel kampaň jsem vytvářel v zimě, tak jsem nemohl zachytit lepší fotografie, ale musel jsem být nabalený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76857-9C27-E047-B76A-62E515D0A6D6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136134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/>
              <a:t>Produktové fotografie</a:t>
            </a:r>
          </a:p>
          <a:p>
            <a:r>
              <a:rPr lang="cs-CZ" dirty="0"/>
              <a:t>Fotil jsem je v ateliéru ve stanu a dvěma studiovými světly, zachytit detail bot 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76857-9C27-E047-B76A-62E515D0A6D6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81963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76857-9C27-E047-B76A-62E515D0A6D6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10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E76857-9C27-E047-B76A-62E515D0A6D6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18097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C339874-FB27-0841-8A35-4D39724C48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0C1776D-667C-F94A-B821-78F4BF1127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75D584A-62B2-0543-9F0C-B58A5439B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CF98741-E0CF-0A44-88ED-64E242D66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0CF55DC-EBC1-4D40-84E9-CC87B5F7C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4320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CEAFA3B-5C20-1F44-B69A-CA524E4EA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AAD33233-A078-DE43-89CB-CB4F395CEC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1CD3A2F-22AA-2D42-B3BA-1CDEED0F9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0A0A56FF-B76F-FD4E-B948-44AA71B35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2C707BEC-A8EA-BB44-BC5B-7207E4230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408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8EFD4D2A-560D-3145-8775-C476F82C7B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3919E3AC-8BB4-3242-B69F-DE22C48E2F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C1C7209-8699-F84C-B294-54DEAC976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757E50D-C965-0242-8475-53AC225E5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626F9D2-A64C-804C-89C3-A35E4E4AF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85128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E47E996-BCF2-7046-98CB-A9590A86B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2B6CA6BC-2F47-F146-A243-5B876F3A8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196C1EA-6C8B-9B4A-B17D-0607ECC01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1713C2A-370E-A743-B541-9903A21D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F8E40B4-EC5F-054A-975B-8556E799B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47959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12E9B16-1376-F147-999D-67FDDAC3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CFF95C8-CC73-2645-B834-DB82CDF42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E22FDE7E-B69D-FE40-BFA9-14E84993E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76E3DBE-A875-0744-874A-929276D99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4BBA6CA-84B3-4845-8808-A6DC5245D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2897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D546225-E475-704F-81C6-413483205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07D4945-60C0-094C-BBF3-AA46BFA50E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EF3F0B08-3D85-7545-8857-099F233AC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B38DB85-1445-5540-BA52-6BFE0FE05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002C8C78-37A1-0E46-BD5B-052C750BD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BB7DC33-8FB2-484C-B2D8-4B50AC236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33424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4234880-6B2B-7245-A752-57E670C38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277FDB93-6380-BC40-B2FC-CDA03A4C8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9AD8D64-19F4-B444-8969-2D0EC151B1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702A0426-2E06-D341-B842-56AE59B67D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498B49A5-0370-EA4D-AF17-DBFD24CE01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1D806633-7DAC-3F4C-875F-DC1D72A0E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C00158E0-EF5A-6542-A735-B1CC8D7F8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7093FA62-A945-5A44-94E7-560ECF719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45178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1EF85D6-F17B-2041-A0F2-AA2A97931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FACF7E1E-C3FB-EB45-8B8B-E31CA4428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C22E428C-4927-A44F-A4F5-24259891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569A37AB-D714-A747-8D91-CDC6D08E9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17974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F30CE68F-A292-ED49-BC41-31E044A1F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A3284E45-3EE2-2240-B271-FC86E93DB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70AF4FFB-0B6E-EB4F-A6F4-763CE57D2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0177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A3EBE1B-88C8-6A43-9F9F-3A2253AB4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D8B9FA6-A134-A14D-A72C-21EEB2071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59CFC7C3-4ECF-4749-A77F-7CEE8EC85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73A2678D-64DD-2946-9C85-01C14EF17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09589310-4696-5B4F-B34B-4667008CA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7853BBBD-8D32-8A46-ACCC-2FC0A9BD4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24757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9D14454-FE09-A149-A401-77826891E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8B63A646-6080-EA44-BC83-F701CACE33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6A4BF98C-E3AD-7E4E-BAD3-D512FD229C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500B9947-C40D-DD4D-AF6F-01E38218C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3F911C1E-F762-7244-BAF2-5FEA84FF5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E693AEA7-78BD-F344-8425-97B0C2DF0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6319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BC50D340-3DF7-DD4B-842C-E4D594F50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FDF336D-60D2-3340-B2AE-5CA360D3E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8850470-9C2E-0E4D-8A70-5132AE4596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94FC2-E2D9-6B42-8DF2-A6B77CB1A0E1}" type="datetimeFigureOut">
              <a:rPr lang="cs-CZ" smtClean="0"/>
              <a:t>07.01.2022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7782439-EF31-8F47-93EF-E44073BD48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92A29AAA-4222-4144-BC77-47C4906040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49A3A4-D136-7F40-9514-D6D1864E1B9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20451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B3A96EBD-31D1-DC4B-AB62-873B36B75E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062" b="1366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CF24BEEC-6977-9040-92BC-71F4FAF62F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cs-CZ" b="1" dirty="0">
                <a:solidFill>
                  <a:srgbClr val="EEEEEE"/>
                </a:solidFill>
                <a:latin typeface="Raleway" pitchFamily="2" charset="0"/>
              </a:rPr>
              <a:t>REKLAMNÍ</a:t>
            </a:r>
            <a:r>
              <a:rPr lang="cs-CZ" b="1" dirty="0">
                <a:solidFill>
                  <a:srgbClr val="FFFFFF"/>
                </a:solidFill>
                <a:latin typeface="Raleway" pitchFamily="2" charset="0"/>
              </a:rPr>
              <a:t> KAMPAŇ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1E053811-DD4F-454E-8432-4AC3E04BF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cs-CZ" dirty="0">
                <a:solidFill>
                  <a:srgbClr val="FFFFFF"/>
                </a:solidFill>
              </a:rPr>
              <a:t>Jakub Stádník </a:t>
            </a:r>
          </a:p>
          <a:p>
            <a:r>
              <a:rPr lang="cs-CZ" dirty="0">
                <a:solidFill>
                  <a:srgbClr val="FFFFFF"/>
                </a:solidFill>
              </a:rPr>
              <a:t>L4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046DE103-D68E-9C4B-AC79-3FFB7E004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788" y="311150"/>
            <a:ext cx="1929498" cy="51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406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8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8CB1460-BC03-F04E-8AF1-1424943A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9443524" cy="1182927"/>
          </a:xfrm>
        </p:spPr>
        <p:txBody>
          <a:bodyPr anchor="b">
            <a:normAutofit/>
          </a:bodyPr>
          <a:lstStyle/>
          <a:p>
            <a:r>
              <a:rPr lang="cs-CZ" sz="5600" dirty="0">
                <a:latin typeface="Raleway" pitchFamily="2" charset="0"/>
              </a:rPr>
              <a:t>Děkuji za pozornost</a:t>
            </a:r>
          </a:p>
        </p:txBody>
      </p:sp>
      <p:cxnSp>
        <p:nvCxnSpPr>
          <p:cNvPr id="27" name="Straight Connector 20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B0F6398-995D-6F48-A021-2B9B05770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anchor="t">
            <a:normAutofit/>
          </a:bodyPr>
          <a:lstStyle/>
          <a:p>
            <a:endParaRPr lang="cs-CZ" sz="2000" dirty="0"/>
          </a:p>
          <a:p>
            <a:endParaRPr lang="cs-CZ" sz="2000" dirty="0"/>
          </a:p>
          <a:p>
            <a:endParaRPr lang="cs-CZ" sz="2000" dirty="0"/>
          </a:p>
          <a:p>
            <a:endParaRPr lang="cs-CZ" sz="2000" dirty="0">
              <a:solidFill>
                <a:schemeClr val="tx1">
                  <a:alpha val="80000"/>
                </a:schemeClr>
              </a:solidFill>
            </a:endParaRPr>
          </a:p>
          <a:p>
            <a:endParaRPr lang="cs-CZ" sz="24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28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" name="Grafický objekt 7">
            <a:extLst>
              <a:ext uri="{FF2B5EF4-FFF2-40B4-BE49-F238E27FC236}">
                <a16:creationId xmlns:a16="http://schemas.microsoft.com/office/drawing/2014/main" id="{87B15887-D11C-4F4F-9953-E359BA3FCD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1211" y="21253"/>
            <a:ext cx="1459101" cy="1007666"/>
          </a:xfrm>
          <a:prstGeom prst="rect">
            <a:avLst/>
          </a:prstGeom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DC652DB4-FCC0-CE40-8BB9-B3EAAEBE21F1}"/>
              </a:ext>
            </a:extLst>
          </p:cNvPr>
          <p:cNvSpPr txBox="1"/>
          <p:nvPr/>
        </p:nvSpPr>
        <p:spPr>
          <a:xfrm>
            <a:off x="838200" y="2736595"/>
            <a:ext cx="487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Prostor pro dotazy</a:t>
            </a:r>
          </a:p>
        </p:txBody>
      </p:sp>
    </p:spTree>
    <p:extLst>
      <p:ext uri="{BB962C8B-B14F-4D97-AF65-F5344CB8AC3E}">
        <p14:creationId xmlns:p14="http://schemas.microsoft.com/office/powerpoint/2010/main" val="3899944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8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8CB1460-BC03-F04E-8AF1-1424943A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6155988" cy="1182927"/>
          </a:xfrm>
        </p:spPr>
        <p:txBody>
          <a:bodyPr anchor="b">
            <a:normAutofit/>
          </a:bodyPr>
          <a:lstStyle/>
          <a:p>
            <a:r>
              <a:rPr lang="cs-CZ" sz="5400" dirty="0">
                <a:latin typeface="Raleway" pitchFamily="2" charset="0"/>
              </a:rPr>
              <a:t>Značka</a:t>
            </a:r>
          </a:p>
        </p:txBody>
      </p:sp>
      <p:cxnSp>
        <p:nvCxnSpPr>
          <p:cNvPr id="27" name="Straight Connector 20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B0F6398-995D-6F48-A021-2B9B05770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anchor="t">
            <a:normAutofit fontScale="92500" lnSpcReduction="20000"/>
          </a:bodyPr>
          <a:lstStyle/>
          <a:p>
            <a:r>
              <a:rPr lang="cs-CZ" sz="2600" dirty="0">
                <a:solidFill>
                  <a:schemeClr val="tx1">
                    <a:alpha val="80000"/>
                  </a:schemeClr>
                </a:solidFill>
              </a:rPr>
              <a:t>Triatlonové produkty</a:t>
            </a:r>
          </a:p>
          <a:p>
            <a:r>
              <a:rPr lang="cs-CZ" sz="2600" dirty="0">
                <a:solidFill>
                  <a:schemeClr val="tx1">
                    <a:alpha val="80000"/>
                  </a:schemeClr>
                </a:solidFill>
              </a:rPr>
              <a:t>Sortiment: </a:t>
            </a:r>
          </a:p>
          <a:p>
            <a:pPr lvl="1"/>
            <a:r>
              <a:rPr lang="cs-CZ" sz="2600" dirty="0">
                <a:solidFill>
                  <a:schemeClr val="tx1">
                    <a:alpha val="80000"/>
                  </a:schemeClr>
                </a:solidFill>
              </a:rPr>
              <a:t>Běžecká obuv, oblečení, cyklistické vybavení</a:t>
            </a:r>
          </a:p>
          <a:p>
            <a:r>
              <a:rPr lang="cs-CZ" sz="2600" dirty="0">
                <a:solidFill>
                  <a:schemeClr val="tx1">
                    <a:alpha val="80000"/>
                  </a:schemeClr>
                </a:solidFill>
              </a:rPr>
              <a:t>Název: </a:t>
            </a:r>
          </a:p>
          <a:p>
            <a:pPr lvl="1"/>
            <a:r>
              <a:rPr lang="cs-CZ" sz="2600" dirty="0">
                <a:solidFill>
                  <a:schemeClr val="tx1">
                    <a:alpha val="80000"/>
                  </a:schemeClr>
                </a:solidFill>
              </a:rPr>
              <a:t>Lehce zapamatovatelný </a:t>
            </a:r>
          </a:p>
          <a:p>
            <a:pPr lvl="1"/>
            <a:r>
              <a:rPr lang="cs-CZ" sz="2600" dirty="0">
                <a:solidFill>
                  <a:schemeClr val="tx1">
                    <a:alpha val="80000"/>
                  </a:schemeClr>
                </a:solidFill>
              </a:rPr>
              <a:t>Název související s sortimentem</a:t>
            </a:r>
          </a:p>
          <a:p>
            <a:r>
              <a:rPr lang="cs-CZ" sz="2600" dirty="0">
                <a:solidFill>
                  <a:schemeClr val="tx1">
                    <a:alpha val="80000"/>
                  </a:schemeClr>
                </a:solidFill>
              </a:rPr>
              <a:t>Logo:</a:t>
            </a:r>
          </a:p>
          <a:p>
            <a:pPr lvl="1"/>
            <a:r>
              <a:rPr lang="cs-CZ" sz="2600" dirty="0">
                <a:solidFill>
                  <a:schemeClr val="tx1">
                    <a:alpha val="80000"/>
                  </a:schemeClr>
                </a:solidFill>
              </a:rPr>
              <a:t>Značí sport</a:t>
            </a:r>
          </a:p>
          <a:p>
            <a:pPr lvl="1"/>
            <a:endParaRPr lang="cs-CZ" sz="1200" dirty="0">
              <a:solidFill>
                <a:schemeClr val="tx1">
                  <a:alpha val="80000"/>
                </a:schemeClr>
              </a:solidFill>
            </a:endParaRPr>
          </a:p>
          <a:p>
            <a:pPr lvl="1"/>
            <a:endParaRPr lang="cs-CZ" sz="1200" dirty="0">
              <a:solidFill>
                <a:schemeClr val="tx1">
                  <a:alpha val="80000"/>
                </a:schemeClr>
              </a:solidFill>
            </a:endParaRPr>
          </a:p>
          <a:p>
            <a:pPr lvl="2"/>
            <a:endParaRPr lang="cs-CZ" sz="800" dirty="0">
              <a:solidFill>
                <a:schemeClr val="tx1">
                  <a:alpha val="80000"/>
                </a:schemeClr>
              </a:solidFill>
            </a:endParaRPr>
          </a:p>
          <a:p>
            <a:endParaRPr lang="cs-CZ" sz="1200" dirty="0">
              <a:solidFill>
                <a:schemeClr val="tx1">
                  <a:alpha val="80000"/>
                </a:schemeClr>
              </a:solidFill>
            </a:endParaRPr>
          </a:p>
          <a:p>
            <a:endParaRPr lang="cs-CZ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28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" name="Grafický objekt 7">
            <a:extLst>
              <a:ext uri="{FF2B5EF4-FFF2-40B4-BE49-F238E27FC236}">
                <a16:creationId xmlns:a16="http://schemas.microsoft.com/office/drawing/2014/main" id="{87B15887-D11C-4F4F-9953-E359BA3FCD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1211" y="21253"/>
            <a:ext cx="1459101" cy="1007666"/>
          </a:xfrm>
          <a:prstGeom prst="rect">
            <a:avLst/>
          </a:prstGeom>
        </p:spPr>
      </p:pic>
      <p:pic>
        <p:nvPicPr>
          <p:cNvPr id="5" name="Grafický objekt 4">
            <a:extLst>
              <a:ext uri="{FF2B5EF4-FFF2-40B4-BE49-F238E27FC236}">
                <a16:creationId xmlns:a16="http://schemas.microsoft.com/office/drawing/2014/main" id="{0EFC993A-DED2-D449-AB45-C841E28EB1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37312" y="1116484"/>
            <a:ext cx="3844115" cy="2654776"/>
          </a:xfrm>
          <a:prstGeom prst="rect">
            <a:avLst/>
          </a:prstGeom>
        </p:spPr>
      </p:pic>
      <p:pic>
        <p:nvPicPr>
          <p:cNvPr id="7" name="Grafický objekt 6">
            <a:extLst>
              <a:ext uri="{FF2B5EF4-FFF2-40B4-BE49-F238E27FC236}">
                <a16:creationId xmlns:a16="http://schemas.microsoft.com/office/drawing/2014/main" id="{BB9A2995-F1C9-9344-AE20-0CBDDC9D61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33960" y="3351706"/>
            <a:ext cx="1459134" cy="145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802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8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8CB1460-BC03-F04E-8AF1-1424943A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6731000" cy="1182927"/>
          </a:xfrm>
        </p:spPr>
        <p:txBody>
          <a:bodyPr anchor="b">
            <a:normAutofit fontScale="90000"/>
          </a:bodyPr>
          <a:lstStyle/>
          <a:p>
            <a:r>
              <a:rPr lang="cs-CZ" sz="6000" dirty="0">
                <a:latin typeface="Raleway" pitchFamily="2" charset="0"/>
              </a:rPr>
              <a:t>Běžecké boty SLTRI</a:t>
            </a:r>
            <a:endParaRPr lang="cs-CZ" sz="5600" dirty="0">
              <a:latin typeface="Raleway" pitchFamily="2" charset="0"/>
            </a:endParaRPr>
          </a:p>
        </p:txBody>
      </p:sp>
      <p:cxnSp>
        <p:nvCxnSpPr>
          <p:cNvPr id="27" name="Straight Connector 20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B0F6398-995D-6F48-A021-2B9B05770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anchor="t">
            <a:normAutofit/>
          </a:bodyPr>
          <a:lstStyle/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Pro použití tzv. </a:t>
            </a:r>
            <a:r>
              <a:rPr lang="cs-CZ" sz="2400" dirty="0" err="1">
                <a:solidFill>
                  <a:schemeClr val="tx1">
                    <a:alpha val="80000"/>
                  </a:schemeClr>
                </a:solidFill>
              </a:rPr>
              <a:t>sockless</a:t>
            </a:r>
            <a:endParaRPr lang="cs-CZ" sz="24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Pro triatlonové závody</a:t>
            </a:r>
          </a:p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Vybaveny elastickými tkaničky</a:t>
            </a:r>
          </a:p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Lehké běžecké boty</a:t>
            </a:r>
          </a:p>
          <a:p>
            <a:pPr marL="0" indent="0">
              <a:buNone/>
            </a:pPr>
            <a:endParaRPr lang="cs-CZ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28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" name="Grafický objekt 7">
            <a:extLst>
              <a:ext uri="{FF2B5EF4-FFF2-40B4-BE49-F238E27FC236}">
                <a16:creationId xmlns:a16="http://schemas.microsoft.com/office/drawing/2014/main" id="{87B15887-D11C-4F4F-9953-E359BA3FCD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1211" y="21253"/>
            <a:ext cx="1459101" cy="1007666"/>
          </a:xfrm>
          <a:prstGeom prst="rect">
            <a:avLst/>
          </a:prstGeom>
        </p:spPr>
      </p:pic>
      <p:pic>
        <p:nvPicPr>
          <p:cNvPr id="17" name="Obrázek 16" descr="Obsah obrázku text&#10;&#10;Popis byl vytvořen automaticky">
            <a:extLst>
              <a:ext uri="{FF2B5EF4-FFF2-40B4-BE49-F238E27FC236}">
                <a16:creationId xmlns:a16="http://schemas.microsoft.com/office/drawing/2014/main" id="{9CB4E1C7-DD83-9D41-8ECD-BEA687B42B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432"/>
          <a:stretch/>
        </p:blipFill>
        <p:spPr>
          <a:xfrm>
            <a:off x="8341313" y="282632"/>
            <a:ext cx="3845000" cy="2464363"/>
          </a:xfrm>
          <a:prstGeom prst="rect">
            <a:avLst/>
          </a:prstGeom>
        </p:spPr>
      </p:pic>
      <p:pic>
        <p:nvPicPr>
          <p:cNvPr id="19" name="Obrázek 18" descr="Obsah obrázku text&#10;&#10;Popis byl vytvořen automaticky">
            <a:extLst>
              <a:ext uri="{FF2B5EF4-FFF2-40B4-BE49-F238E27FC236}">
                <a16:creationId xmlns:a16="http://schemas.microsoft.com/office/drawing/2014/main" id="{DDC66E9A-C942-DE46-BDB4-D06E6C6A351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6666"/>
          <a:stretch/>
        </p:blipFill>
        <p:spPr>
          <a:xfrm>
            <a:off x="8341313" y="4169970"/>
            <a:ext cx="3845000" cy="2688030"/>
          </a:xfrm>
          <a:prstGeom prst="rect">
            <a:avLst/>
          </a:prstGeom>
        </p:spPr>
      </p:pic>
      <p:pic>
        <p:nvPicPr>
          <p:cNvPr id="21" name="Obrázek 20" descr="Obsah obrázku text&#10;&#10;Popis byl vytvořen automaticky">
            <a:extLst>
              <a:ext uri="{FF2B5EF4-FFF2-40B4-BE49-F238E27FC236}">
                <a16:creationId xmlns:a16="http://schemas.microsoft.com/office/drawing/2014/main" id="{803AB7E1-8C58-4F49-8C86-5B6A3CCC457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036" b="16112"/>
          <a:stretch/>
        </p:blipFill>
        <p:spPr>
          <a:xfrm>
            <a:off x="8345073" y="2286563"/>
            <a:ext cx="3841240" cy="2126963"/>
          </a:xfrm>
          <a:prstGeom prst="rect">
            <a:avLst/>
          </a:prstGeom>
        </p:spPr>
      </p:pic>
      <p:pic>
        <p:nvPicPr>
          <p:cNvPr id="23" name="Obrázek 22" descr="Obsah obrázku text&#10;&#10;Popis byl vytvořen automaticky">
            <a:extLst>
              <a:ext uri="{FF2B5EF4-FFF2-40B4-BE49-F238E27FC236}">
                <a16:creationId xmlns:a16="http://schemas.microsoft.com/office/drawing/2014/main" id="{2372347E-10B2-5C48-B059-D92F3CF40BB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32997" y="1336390"/>
            <a:ext cx="7017912" cy="526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25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8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8CB1460-BC03-F04E-8AF1-1424943A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9443524" cy="1182927"/>
          </a:xfrm>
        </p:spPr>
        <p:txBody>
          <a:bodyPr anchor="b">
            <a:normAutofit/>
          </a:bodyPr>
          <a:lstStyle/>
          <a:p>
            <a:r>
              <a:rPr lang="cs-CZ" sz="5600" dirty="0">
                <a:latin typeface="Raleway" pitchFamily="2" charset="0"/>
              </a:rPr>
              <a:t>Cílová skupina a persona</a:t>
            </a:r>
          </a:p>
        </p:txBody>
      </p:sp>
      <p:cxnSp>
        <p:nvCxnSpPr>
          <p:cNvPr id="27" name="Straight Connector 20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B0F6398-995D-6F48-A021-2B9B05770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anchor="t">
            <a:normAutofit/>
          </a:bodyPr>
          <a:lstStyle/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Triatlonisté</a:t>
            </a:r>
          </a:p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Jediné triatlonové boty na trhu</a:t>
            </a:r>
          </a:p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Persona:</a:t>
            </a:r>
          </a:p>
          <a:p>
            <a:pPr lvl="1"/>
            <a:r>
              <a:rPr lang="cs-CZ" dirty="0">
                <a:solidFill>
                  <a:schemeClr val="tx1">
                    <a:alpha val="80000"/>
                  </a:schemeClr>
                </a:solidFill>
              </a:rPr>
              <a:t>Mladí talentovaný triatlonisté, kterým jde o každou ušetřenou vteřinu </a:t>
            </a:r>
            <a:endParaRPr lang="cs-CZ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Konkurence:</a:t>
            </a:r>
          </a:p>
          <a:p>
            <a:pPr lvl="1"/>
            <a:r>
              <a:rPr lang="cs-CZ" sz="2000" dirty="0" err="1">
                <a:solidFill>
                  <a:schemeClr val="tx1">
                    <a:alpha val="80000"/>
                  </a:schemeClr>
                </a:solidFill>
              </a:rPr>
              <a:t>Nike</a:t>
            </a:r>
            <a:r>
              <a:rPr lang="cs-CZ" sz="2000" dirty="0">
                <a:solidFill>
                  <a:schemeClr val="tx1">
                    <a:alpha val="80000"/>
                  </a:schemeClr>
                </a:solidFill>
              </a:rPr>
              <a:t>, </a:t>
            </a:r>
            <a:r>
              <a:rPr lang="cs-CZ" sz="2000" dirty="0" err="1">
                <a:solidFill>
                  <a:schemeClr val="tx1">
                    <a:alpha val="80000"/>
                  </a:schemeClr>
                </a:solidFill>
              </a:rPr>
              <a:t>addidas</a:t>
            </a:r>
            <a:r>
              <a:rPr lang="cs-CZ" sz="2000" dirty="0">
                <a:solidFill>
                  <a:schemeClr val="tx1">
                    <a:alpha val="80000"/>
                  </a:schemeClr>
                </a:solidFill>
              </a:rPr>
              <a:t>, on </a:t>
            </a:r>
            <a:r>
              <a:rPr lang="cs-CZ" sz="2000" dirty="0" err="1">
                <a:solidFill>
                  <a:schemeClr val="tx1">
                    <a:alpha val="80000"/>
                  </a:schemeClr>
                </a:solidFill>
              </a:rPr>
              <a:t>running</a:t>
            </a:r>
            <a:endParaRPr lang="cs-CZ" sz="2000" dirty="0">
              <a:solidFill>
                <a:schemeClr val="tx1">
                  <a:alpha val="80000"/>
                </a:schemeClr>
              </a:solidFill>
            </a:endParaRPr>
          </a:p>
          <a:p>
            <a:endParaRPr lang="cs-CZ" sz="2000" dirty="0">
              <a:solidFill>
                <a:schemeClr val="tx1">
                  <a:alpha val="80000"/>
                </a:schemeClr>
              </a:solidFill>
            </a:endParaRPr>
          </a:p>
          <a:p>
            <a:endParaRPr lang="cs-CZ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pic>
        <p:nvPicPr>
          <p:cNvPr id="14" name="Grafický objekt 13">
            <a:extLst>
              <a:ext uri="{FF2B5EF4-FFF2-40B4-BE49-F238E27FC236}">
                <a16:creationId xmlns:a16="http://schemas.microsoft.com/office/drawing/2014/main" id="{D4690563-8778-D643-BA0B-DE4C18DB88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72653" y="3150830"/>
            <a:ext cx="3548404" cy="1208514"/>
          </a:xfrm>
          <a:prstGeom prst="rect">
            <a:avLst/>
          </a:prstGeom>
        </p:spPr>
      </p:pic>
      <p:sp>
        <p:nvSpPr>
          <p:cNvPr id="28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" name="Grafický objekt 7">
            <a:extLst>
              <a:ext uri="{FF2B5EF4-FFF2-40B4-BE49-F238E27FC236}">
                <a16:creationId xmlns:a16="http://schemas.microsoft.com/office/drawing/2014/main" id="{87B15887-D11C-4F4F-9953-E359BA3FCD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1211" y="21253"/>
            <a:ext cx="1459101" cy="100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13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8">
            <a:extLst>
              <a:ext uri="{FF2B5EF4-FFF2-40B4-BE49-F238E27FC236}">
                <a16:creationId xmlns:a16="http://schemas.microsoft.com/office/drawing/2014/main" id="{8D1AA55E-40D5-461B-A5A8-4AE8AAB71B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68CB1460-BC03-F04E-8AF1-1424943AF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90"/>
            <a:ext cx="9443524" cy="1182927"/>
          </a:xfrm>
        </p:spPr>
        <p:txBody>
          <a:bodyPr anchor="b">
            <a:normAutofit/>
          </a:bodyPr>
          <a:lstStyle/>
          <a:p>
            <a:r>
              <a:rPr lang="cs-CZ" sz="5600" dirty="0">
                <a:latin typeface="Raleway" pitchFamily="2" charset="0"/>
              </a:rPr>
              <a:t>Reklama a klíčová analýza</a:t>
            </a:r>
          </a:p>
        </p:txBody>
      </p:sp>
      <p:cxnSp>
        <p:nvCxnSpPr>
          <p:cNvPr id="27" name="Straight Connector 20">
            <a:extLst>
              <a:ext uri="{FF2B5EF4-FFF2-40B4-BE49-F238E27FC236}">
                <a16:creationId xmlns:a16="http://schemas.microsoft.com/office/drawing/2014/main" id="{7EB498BD-8089-4626-91EA-4978EBEF5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08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B0F6398-995D-6F48-A021-2B9B05770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776" y="2829330"/>
            <a:ext cx="6190412" cy="3344459"/>
          </a:xfrm>
        </p:spPr>
        <p:txBody>
          <a:bodyPr anchor="t">
            <a:normAutofit/>
          </a:bodyPr>
          <a:lstStyle/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Na sociálních sítích a na závodech</a:t>
            </a:r>
          </a:p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IG měřítka</a:t>
            </a:r>
          </a:p>
          <a:p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Google </a:t>
            </a:r>
            <a:r>
              <a:rPr lang="cs-CZ" sz="2400" dirty="0" err="1">
                <a:solidFill>
                  <a:schemeClr val="tx1">
                    <a:alpha val="80000"/>
                  </a:schemeClr>
                </a:solidFill>
              </a:rPr>
              <a:t>Analytics</a:t>
            </a:r>
            <a:r>
              <a:rPr lang="cs-CZ" sz="2400" dirty="0">
                <a:solidFill>
                  <a:schemeClr val="tx1">
                    <a:alpha val="80000"/>
                  </a:schemeClr>
                </a:solidFill>
              </a:rPr>
              <a:t>- Konverze</a:t>
            </a:r>
          </a:p>
          <a:p>
            <a:endParaRPr lang="cs-CZ" sz="2400" dirty="0">
              <a:solidFill>
                <a:schemeClr val="tx1">
                  <a:alpha val="80000"/>
                </a:schemeClr>
              </a:solidFill>
            </a:endParaRPr>
          </a:p>
          <a:p>
            <a:endParaRPr lang="cs-CZ" sz="2400" dirty="0">
              <a:solidFill>
                <a:schemeClr val="tx1">
                  <a:alpha val="80000"/>
                </a:schemeClr>
              </a:solidFill>
            </a:endParaRPr>
          </a:p>
          <a:p>
            <a:endParaRPr lang="cs-CZ" sz="2400" dirty="0">
              <a:solidFill>
                <a:schemeClr val="tx1">
                  <a:alpha val="80000"/>
                </a:schemeClr>
              </a:solidFill>
            </a:endParaRPr>
          </a:p>
          <a:p>
            <a:endParaRPr lang="cs-CZ" sz="2400" dirty="0">
              <a:solidFill>
                <a:schemeClr val="tx1">
                  <a:alpha val="80000"/>
                </a:schemeClr>
              </a:solidFill>
            </a:endParaRPr>
          </a:p>
          <a:p>
            <a:endParaRPr lang="cs-CZ" sz="24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28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4552" y="189928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6862" y="218992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" name="Grafický objekt 7">
            <a:extLst>
              <a:ext uri="{FF2B5EF4-FFF2-40B4-BE49-F238E27FC236}">
                <a16:creationId xmlns:a16="http://schemas.microsoft.com/office/drawing/2014/main" id="{87B15887-D11C-4F4F-9953-E359BA3FCD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1211" y="21253"/>
            <a:ext cx="1459101" cy="100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343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délník 15">
            <a:extLst>
              <a:ext uri="{FF2B5EF4-FFF2-40B4-BE49-F238E27FC236}">
                <a16:creationId xmlns:a16="http://schemas.microsoft.com/office/drawing/2014/main" id="{1B4AE5BC-8A64-CD4D-8804-536F9E6B2ED9}"/>
              </a:ext>
            </a:extLst>
          </p:cNvPr>
          <p:cNvSpPr/>
          <p:nvPr/>
        </p:nvSpPr>
        <p:spPr>
          <a:xfrm>
            <a:off x="-190500" y="-209550"/>
            <a:ext cx="12611100" cy="7219950"/>
          </a:xfrm>
          <a:prstGeom prst="rect">
            <a:avLst/>
          </a:prstGeom>
          <a:solidFill>
            <a:srgbClr val="252429"/>
          </a:solidFill>
          <a:ln>
            <a:solidFill>
              <a:srgbClr val="2524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21" name="Zástupný obsah 20">
            <a:extLst>
              <a:ext uri="{FF2B5EF4-FFF2-40B4-BE49-F238E27FC236}">
                <a16:creationId xmlns:a16="http://schemas.microsoft.com/office/drawing/2014/main" id="{2B313773-CF27-C642-BE50-1901A8FED7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0328" y="-209550"/>
            <a:ext cx="10829925" cy="7219950"/>
          </a:xfrm>
        </p:spPr>
      </p:pic>
    </p:spTree>
    <p:extLst>
      <p:ext uri="{BB962C8B-B14F-4D97-AF65-F5344CB8AC3E}">
        <p14:creationId xmlns:p14="http://schemas.microsoft.com/office/powerpoint/2010/main" val="3510682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Zástupný obsah 8" descr="Obsah obrázku obloha, exteriér, tráva, muž&#10;&#10;Popis byl vytvořen automaticky">
            <a:extLst>
              <a:ext uri="{FF2B5EF4-FFF2-40B4-BE49-F238E27FC236}">
                <a16:creationId xmlns:a16="http://schemas.microsoft.com/office/drawing/2014/main" id="{4CB85D94-F764-9443-900F-7B7885BDFB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574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750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5D7E116-F4A9-5447-A4FF-F100462FC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14" name="Zástupný obsah 13">
            <a:extLst>
              <a:ext uri="{FF2B5EF4-FFF2-40B4-BE49-F238E27FC236}">
                <a16:creationId xmlns:a16="http://schemas.microsoft.com/office/drawing/2014/main" id="{039663D1-BE55-224F-B1FD-6EE980C0E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92319" y="1825625"/>
            <a:ext cx="5807362" cy="4351338"/>
          </a:xfrm>
        </p:spPr>
      </p:pic>
      <p:sp>
        <p:nvSpPr>
          <p:cNvPr id="4" name="Obdélník 3">
            <a:extLst>
              <a:ext uri="{FF2B5EF4-FFF2-40B4-BE49-F238E27FC236}">
                <a16:creationId xmlns:a16="http://schemas.microsoft.com/office/drawing/2014/main" id="{30F9B8E3-8E9A-A345-AA69-D15C2357100B}"/>
              </a:ext>
            </a:extLst>
          </p:cNvPr>
          <p:cNvSpPr/>
          <p:nvPr/>
        </p:nvSpPr>
        <p:spPr>
          <a:xfrm>
            <a:off x="-139148" y="-139148"/>
            <a:ext cx="12331148" cy="7156174"/>
          </a:xfrm>
          <a:prstGeom prst="rect">
            <a:avLst/>
          </a:prstGeom>
          <a:solidFill>
            <a:srgbClr val="25252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grpSp>
        <p:nvGrpSpPr>
          <p:cNvPr id="29" name="Skupina 28">
            <a:extLst>
              <a:ext uri="{FF2B5EF4-FFF2-40B4-BE49-F238E27FC236}">
                <a16:creationId xmlns:a16="http://schemas.microsoft.com/office/drawing/2014/main" id="{7F950B70-9312-8F49-95EB-2B79FB998DE1}"/>
              </a:ext>
            </a:extLst>
          </p:cNvPr>
          <p:cNvGrpSpPr/>
          <p:nvPr/>
        </p:nvGrpSpPr>
        <p:grpSpPr>
          <a:xfrm>
            <a:off x="915653" y="-209439"/>
            <a:ext cx="10221547" cy="6887439"/>
            <a:chOff x="915879" y="-209439"/>
            <a:chExt cx="10221547" cy="6887439"/>
          </a:xfrm>
        </p:grpSpPr>
        <p:pic>
          <p:nvPicPr>
            <p:cNvPr id="22" name="Obrázek 21" descr="Obsah obrázku obálka&#10;&#10;Popis byl vytvořen automaticky">
              <a:extLst>
                <a:ext uri="{FF2B5EF4-FFF2-40B4-BE49-F238E27FC236}">
                  <a16:creationId xmlns:a16="http://schemas.microsoft.com/office/drawing/2014/main" id="{B9F3FA6A-4573-3C4B-BA91-6594795B3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5879" y="-209439"/>
              <a:ext cx="4804617" cy="3600000"/>
            </a:xfrm>
            <a:prstGeom prst="rect">
              <a:avLst/>
            </a:prstGeom>
          </p:spPr>
        </p:pic>
        <p:pic>
          <p:nvPicPr>
            <p:cNvPr id="24" name="Obrázek 23" descr="Obsah obrázku text&#10;&#10;Popis byl vytvořen automaticky">
              <a:extLst>
                <a:ext uri="{FF2B5EF4-FFF2-40B4-BE49-F238E27FC236}">
                  <a16:creationId xmlns:a16="http://schemas.microsoft.com/office/drawing/2014/main" id="{AAE0CA79-0F54-E144-A4C2-50917E4B24A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5879" y="3078000"/>
              <a:ext cx="4800296" cy="3600000"/>
            </a:xfrm>
            <a:prstGeom prst="rect">
              <a:avLst/>
            </a:prstGeom>
          </p:spPr>
        </p:pic>
        <p:pic>
          <p:nvPicPr>
            <p:cNvPr id="26" name="Obrázek 25">
              <a:extLst>
                <a:ext uri="{FF2B5EF4-FFF2-40B4-BE49-F238E27FC236}">
                  <a16:creationId xmlns:a16="http://schemas.microsoft.com/office/drawing/2014/main" id="{9B2AA79C-1374-164D-8AE7-2088F6A7D2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56682" y="3078000"/>
              <a:ext cx="4780744" cy="3600000"/>
            </a:xfrm>
            <a:prstGeom prst="rect">
              <a:avLst/>
            </a:prstGeom>
          </p:spPr>
        </p:pic>
        <p:pic>
          <p:nvPicPr>
            <p:cNvPr id="28" name="Obrázek 27" descr="Obsah obrázku obálka&#10;&#10;Popis byl vytvořen automaticky">
              <a:extLst>
                <a:ext uri="{FF2B5EF4-FFF2-40B4-BE49-F238E27FC236}">
                  <a16:creationId xmlns:a16="http://schemas.microsoft.com/office/drawing/2014/main" id="{BF806DF1-95E2-BD42-B329-244C3BC9F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38001" y="-209439"/>
              <a:ext cx="4799425" cy="36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5767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7801D3B-FD29-0B48-A674-BD751144F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5643"/>
            <a:ext cx="12192000" cy="7018622"/>
          </a:xfrm>
          <a:solidFill>
            <a:srgbClr val="252527"/>
          </a:solidFill>
        </p:spPr>
        <p:txBody>
          <a:bodyPr/>
          <a:lstStyle/>
          <a:p>
            <a:endParaRPr lang="cs-CZ" dirty="0"/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5DAF77D5-B801-1B4A-A328-E6F4C7420B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3510" t="7966" r="40646" b="335"/>
          <a:stretch/>
        </p:blipFill>
        <p:spPr>
          <a:xfrm>
            <a:off x="2748365" y="0"/>
            <a:ext cx="3092329" cy="6858000"/>
          </a:xfrm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A65D54D7-3996-5A46-8B32-B2161083AA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529" t="5324" r="39425" b="5324"/>
          <a:stretch/>
        </p:blipFill>
        <p:spPr>
          <a:xfrm>
            <a:off x="6545745" y="-4979"/>
            <a:ext cx="3199651" cy="686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872723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29496</TotalTime>
  <Words>472</Words>
  <Application>Microsoft Macintosh PowerPoint</Application>
  <PresentationFormat>Širokoúhlá obrazovka</PresentationFormat>
  <Paragraphs>76</Paragraphs>
  <Slides>10</Slides>
  <Notes>9</Notes>
  <HiddenSlides>0</HiddenSlides>
  <MMClips>0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Raleway</vt:lpstr>
      <vt:lpstr>Motiv Office</vt:lpstr>
      <vt:lpstr>REKLAMNÍ KAMPAŇ</vt:lpstr>
      <vt:lpstr>Značka</vt:lpstr>
      <vt:lpstr>Běžecké boty SLTRI</vt:lpstr>
      <vt:lpstr>Cílová skupina a persona</vt:lpstr>
      <vt:lpstr>Reklama a klíčová analýza</vt:lpstr>
      <vt:lpstr>Prezentace aplikace PowerPoint</vt:lpstr>
      <vt:lpstr>Prezentace aplikace PowerPoint</vt:lpstr>
      <vt:lpstr>Prezentace aplikace PowerPoint</vt:lpstr>
      <vt:lpstr>Prezentace aplikace PowerPoint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Běžecké boty</dc:title>
  <dc:creator>Jakub Stádník</dc:creator>
  <cp:lastModifiedBy>Jakub Stádník</cp:lastModifiedBy>
  <cp:revision>25</cp:revision>
  <dcterms:created xsi:type="dcterms:W3CDTF">2021-12-14T11:05:01Z</dcterms:created>
  <dcterms:modified xsi:type="dcterms:W3CDTF">2022-01-07T08:10:53Z</dcterms:modified>
</cp:coreProperties>
</file>

<file path=docProps/thumbnail.jpeg>
</file>